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Do Hyeon"/>
      <p:regular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26888D-6BFE-4988-98DE-F0C58FA40274}">
  <a:tblStyle styleId="{F426888D-6BFE-4988-98DE-F0C58FA402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A10A2BE-8A8F-4B30-9D1B-03DAD3EA784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Hyeo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b91a2a517_2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b91a2a517_2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0b91a2a517_2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학습시킬 배우 사진 개수 크게 늘리는 작업 수행</a:t>
            </a:r>
            <a:endParaRPr/>
          </a:p>
        </p:txBody>
      </p:sp>
      <p:sp>
        <p:nvSpPr>
          <p:cNvPr id="523" name="Google Shape;5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19ebd27f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학습시킬 배우 사진 개수 크게 늘리는 작업 수행</a:t>
            </a:r>
            <a:endParaRPr/>
          </a:p>
        </p:txBody>
      </p:sp>
      <p:sp>
        <p:nvSpPr>
          <p:cNvPr id="535" name="Google Shape;535;gd19ebd27f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b91a2a517_2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0b91a2a517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b91a2a517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b91a2a517_3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b91a2a517_2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0b91a2a517_2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b91a2a517_3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0b91a2a517_3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b91a2a517_3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0b91a2a517_3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b7cdcbaa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0b7cdcbaa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b91a2a517_3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0b91a2a517_3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b7cdcbaa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0b7cdcbaa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b91a2a517_2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0b91a2a517_2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b91a2a517_2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0b91a2a517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b91a2a517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0b91a2a517_2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b91a2a517_2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b91a2a517_2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b91a2a517_3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개발환경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0b91a2a517_3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3" Type="http://schemas.openxmlformats.org/officeDocument/2006/relationships/image" Target="../media/image12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15" Type="http://schemas.openxmlformats.org/officeDocument/2006/relationships/image" Target="../media/image6.png"/><Relationship Id="rId14" Type="http://schemas.openxmlformats.org/officeDocument/2006/relationships/image" Target="../media/image2.png"/><Relationship Id="rId17" Type="http://schemas.openxmlformats.org/officeDocument/2006/relationships/image" Target="../media/image8.png"/><Relationship Id="rId16" Type="http://schemas.openxmlformats.org/officeDocument/2006/relationships/image" Target="../media/image9.png"/><Relationship Id="rId5" Type="http://schemas.openxmlformats.org/officeDocument/2006/relationships/image" Target="../media/image4.png"/><Relationship Id="rId19" Type="http://schemas.openxmlformats.org/officeDocument/2006/relationships/image" Target="../media/image16.png"/><Relationship Id="rId6" Type="http://schemas.openxmlformats.org/officeDocument/2006/relationships/hyperlink" Target="http://www.pptmon.com/" TargetMode="External"/><Relationship Id="rId18" Type="http://schemas.openxmlformats.org/officeDocument/2006/relationships/image" Target="../media/image19.png"/><Relationship Id="rId7" Type="http://schemas.openxmlformats.org/officeDocument/2006/relationships/image" Target="../media/image3.png"/><Relationship Id="rId8" Type="http://schemas.openxmlformats.org/officeDocument/2006/relationships/hyperlink" Target="http://www.pptmon.com/" TargetMode="External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42.png"/><Relationship Id="rId16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8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3.png"/><Relationship Id="rId14" Type="http://schemas.openxmlformats.org/officeDocument/2006/relationships/image" Target="../media/image17.png"/><Relationship Id="rId17" Type="http://schemas.openxmlformats.org/officeDocument/2006/relationships/image" Target="../media/image26.png"/><Relationship Id="rId16" Type="http://schemas.openxmlformats.org/officeDocument/2006/relationships/image" Target="../media/image24.png"/><Relationship Id="rId5" Type="http://schemas.openxmlformats.org/officeDocument/2006/relationships/image" Target="../media/image43.png"/><Relationship Id="rId6" Type="http://schemas.openxmlformats.org/officeDocument/2006/relationships/image" Target="../media/image22.png"/><Relationship Id="rId18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3.png"/><Relationship Id="rId14" Type="http://schemas.openxmlformats.org/officeDocument/2006/relationships/image" Target="../media/image17.png"/><Relationship Id="rId17" Type="http://schemas.openxmlformats.org/officeDocument/2006/relationships/image" Target="../media/image26.png"/><Relationship Id="rId16" Type="http://schemas.openxmlformats.org/officeDocument/2006/relationships/image" Target="../media/image24.png"/><Relationship Id="rId5" Type="http://schemas.openxmlformats.org/officeDocument/2006/relationships/image" Target="../media/image43.png"/><Relationship Id="rId6" Type="http://schemas.openxmlformats.org/officeDocument/2006/relationships/image" Target="../media/image22.png"/><Relationship Id="rId18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7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pptmon.com/" TargetMode="External"/><Relationship Id="rId10" Type="http://schemas.openxmlformats.org/officeDocument/2006/relationships/image" Target="../media/image34.png"/><Relationship Id="rId13" Type="http://schemas.openxmlformats.org/officeDocument/2006/relationships/hyperlink" Target="http://www.pptmon.com/" TargetMode="External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5" Type="http://schemas.openxmlformats.org/officeDocument/2006/relationships/image" Target="../media/image33.png"/><Relationship Id="rId14" Type="http://schemas.openxmlformats.org/officeDocument/2006/relationships/image" Target="../media/image39.png"/><Relationship Id="rId17" Type="http://schemas.openxmlformats.org/officeDocument/2006/relationships/image" Target="../media/image42.png"/><Relationship Id="rId16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7.png"/><Relationship Id="rId18" Type="http://schemas.openxmlformats.org/officeDocument/2006/relationships/image" Target="../media/image41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42.png"/><Relationship Id="rId16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8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42.png"/><Relationship Id="rId16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8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8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3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3" Type="http://schemas.openxmlformats.org/officeDocument/2006/relationships/image" Target="../media/image20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25.png"/><Relationship Id="rId15" Type="http://schemas.openxmlformats.org/officeDocument/2006/relationships/image" Target="../media/image23.png"/><Relationship Id="rId14" Type="http://schemas.openxmlformats.org/officeDocument/2006/relationships/image" Target="../media/image21.png"/><Relationship Id="rId17" Type="http://schemas.openxmlformats.org/officeDocument/2006/relationships/image" Target="../media/image26.png"/><Relationship Id="rId16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hyperlink" Target="http://www.pptmon.com/" TargetMode="External"/><Relationship Id="rId18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pptmon.com/" TargetMode="External"/><Relationship Id="rId10" Type="http://schemas.openxmlformats.org/officeDocument/2006/relationships/image" Target="../media/image31.png"/><Relationship Id="rId13" Type="http://schemas.openxmlformats.org/officeDocument/2006/relationships/hyperlink" Target="http://www.pptmon.com/" TargetMode="External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5" Type="http://schemas.openxmlformats.org/officeDocument/2006/relationships/image" Target="../media/image27.png"/><Relationship Id="rId19" Type="http://schemas.openxmlformats.org/officeDocument/2006/relationships/image" Target="../media/image44.png"/><Relationship Id="rId6" Type="http://schemas.openxmlformats.org/officeDocument/2006/relationships/image" Target="../media/image7.png"/><Relationship Id="rId18" Type="http://schemas.openxmlformats.org/officeDocument/2006/relationships/image" Target="../media/image40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2.png"/><Relationship Id="rId13" Type="http://schemas.openxmlformats.org/officeDocument/2006/relationships/image" Target="../media/image23.png"/><Relationship Id="rId1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7.png"/><Relationship Id="rId14" Type="http://schemas.openxmlformats.org/officeDocument/2006/relationships/image" Target="../media/image34.png"/><Relationship Id="rId17" Type="http://schemas.openxmlformats.org/officeDocument/2006/relationships/image" Target="../media/image42.png"/><Relationship Id="rId16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8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599543" cy="236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1413" y="1"/>
            <a:ext cx="3690587" cy="290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312518"/>
            <a:ext cx="4782861" cy="15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020521" y="5034147"/>
            <a:ext cx="3171479" cy="18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03542" y="-1992"/>
            <a:ext cx="1988457" cy="170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0319635" y="5140497"/>
            <a:ext cx="770469" cy="266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1566691" cy="15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4980891"/>
            <a:ext cx="1822825" cy="187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-1994"/>
            <a:ext cx="4840191" cy="181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>
            <a:off x="8849415" y="1914164"/>
            <a:ext cx="3342586" cy="49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743355" y="837871"/>
            <a:ext cx="647978" cy="76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6690677">
            <a:off x="8546553" y="5934105"/>
            <a:ext cx="605723" cy="4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120296" y="0"/>
            <a:ext cx="1071704" cy="10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6609" y="1668386"/>
            <a:ext cx="363437" cy="15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19">
            <a:alphaModFix/>
          </a:blip>
          <a:srcRect b="33296" l="22180" r="0" t="0"/>
          <a:stretch/>
        </p:blipFill>
        <p:spPr>
          <a:xfrm>
            <a:off x="0" y="6127458"/>
            <a:ext cx="833990" cy="73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3033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-13034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flipH="1" rot="5400000">
            <a:off x="370971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091921">
            <a:off x="211768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-13033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552793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-13033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2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033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691921">
            <a:off x="236318" y="4484259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4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0012129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13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0277952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-4280492">
            <a:off x="10072296" y="681423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413995" y="223664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0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1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" y="-1992"/>
            <a:ext cx="3008574" cy="97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019703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1056158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5400000">
            <a:off x="1116584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 rot="10800000">
            <a:off x="-597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3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 rot="10800000">
            <a:off x="0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rot="10800000">
            <a:off x="-5977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flipH="1" rot="10800000">
            <a:off x="1058879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6519508">
            <a:off x="181616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-9108079">
            <a:off x="11664492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10800000">
            <a:off x="11283624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 rot="10800000">
            <a:off x="0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10800000">
            <a:off x="575356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3"/>
          <p:cNvSpPr/>
          <p:nvPr>
            <p:ph idx="2" type="pic"/>
          </p:nvPr>
        </p:nvSpPr>
        <p:spPr>
          <a:xfrm>
            <a:off x="1008357" y="1933576"/>
            <a:ext cx="4857162" cy="2247122"/>
          </a:xfrm>
          <a:prstGeom prst="roundRect">
            <a:avLst>
              <a:gd fmla="val 7624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28" name="Google Shape;228;p13"/>
          <p:cNvSpPr/>
          <p:nvPr>
            <p:ph idx="3" type="pic"/>
          </p:nvPr>
        </p:nvSpPr>
        <p:spPr>
          <a:xfrm>
            <a:off x="6326481" y="1933576"/>
            <a:ext cx="4857162" cy="2247122"/>
          </a:xfrm>
          <a:prstGeom prst="roundRect">
            <a:avLst>
              <a:gd fmla="val 7624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921794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5977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921792" y="-1992"/>
            <a:ext cx="2264229" cy="73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-597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5976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55985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rot="10800000">
            <a:off x="1125594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44794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 rot="10800000">
            <a:off x="9870502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rot="10800000">
            <a:off x="-597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6519508">
            <a:off x="1007229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108079">
            <a:off x="243375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-5976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79135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/>
          <p:nvPr>
            <p:ph idx="2" type="pic"/>
          </p:nvPr>
        </p:nvSpPr>
        <p:spPr>
          <a:xfrm>
            <a:off x="1593808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48" name="Google Shape;248;p14"/>
          <p:cNvSpPr/>
          <p:nvPr>
            <p:ph idx="3" type="pic"/>
          </p:nvPr>
        </p:nvSpPr>
        <p:spPr>
          <a:xfrm>
            <a:off x="3946241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14"/>
          <p:cNvSpPr/>
          <p:nvPr>
            <p:ph idx="4" type="pic"/>
          </p:nvPr>
        </p:nvSpPr>
        <p:spPr>
          <a:xfrm>
            <a:off x="6298674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250" name="Google Shape;250;p14"/>
          <p:cNvSpPr/>
          <p:nvPr>
            <p:ph idx="5" type="pic"/>
          </p:nvPr>
        </p:nvSpPr>
        <p:spPr>
          <a:xfrm>
            <a:off x="8651106" y="2130273"/>
            <a:ext cx="1947086" cy="1947084"/>
          </a:xfrm>
          <a:prstGeom prst="roundRect">
            <a:avLst>
              <a:gd fmla="val 884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033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flipH="1">
            <a:off x="-13034" y="448648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691921">
            <a:off x="236318" y="4484259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4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0012129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13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>
            <a:off x="11485112" y="6238488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0277952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>
            <a:off x="9870502" y="1993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-4280492">
            <a:off x="10072296" y="681423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413995" y="223664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>
            <p:ph idx="2" type="pic"/>
          </p:nvPr>
        </p:nvSpPr>
        <p:spPr>
          <a:xfrm>
            <a:off x="1346052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0" name="Google Shape;270;p15"/>
          <p:cNvSpPr/>
          <p:nvPr>
            <p:ph idx="3" type="pic"/>
          </p:nvPr>
        </p:nvSpPr>
        <p:spPr>
          <a:xfrm>
            <a:off x="4973287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1" name="Google Shape;271;p15"/>
          <p:cNvSpPr/>
          <p:nvPr>
            <p:ph idx="4" type="pic"/>
          </p:nvPr>
        </p:nvSpPr>
        <p:spPr>
          <a:xfrm>
            <a:off x="8600523" y="2095789"/>
            <a:ext cx="2245424" cy="224542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191059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3033" y="5604133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70500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-13034" y="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50771" y="30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9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6"/>
          <p:cNvSpPr/>
          <p:nvPr>
            <p:ph idx="2" type="pic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33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52793" y="-56552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13033" y="5883551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034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8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9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7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16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/>
          <p:nvPr>
            <p:ph idx="2" type="pic"/>
          </p:nvPr>
        </p:nvSpPr>
        <p:spPr>
          <a:xfrm>
            <a:off x="2048152" y="748842"/>
            <a:ext cx="2422446" cy="5256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8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6158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0012130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rot="-5400000">
            <a:off x="10204792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91921">
            <a:off x="978313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0283929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83624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-7056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>
            <a:off x="-13034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738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 rot="10800000">
            <a:off x="-13034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-13033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rot="10800000">
            <a:off x="-13034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6519508">
            <a:off x="1809109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8"/>
          <p:cNvSpPr/>
          <p:nvPr>
            <p:ph idx="2" type="pic"/>
          </p:nvPr>
        </p:nvSpPr>
        <p:spPr>
          <a:xfrm>
            <a:off x="1388257" y="715953"/>
            <a:ext cx="3997870" cy="5332422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3033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-13034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flipH="1" rot="5400000">
            <a:off x="370971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7091921">
            <a:off x="211768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-13033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552793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-13033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9"/>
          <p:cNvSpPr/>
          <p:nvPr>
            <p:ph idx="2" type="pic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0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0501" y="1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6153927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197036" y="5711044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56158" y="-1992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1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1816166" y="679431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691921">
            <a:off x="11664492" y="448456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283624" y="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>
            <a:off x="0" y="6238795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5356" y="221672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1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0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1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1" y="-1992"/>
            <a:ext cx="3008574" cy="97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019703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1056158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5400000">
            <a:off x="1116584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 rot="10800000">
            <a:off x="-597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 rot="10800000">
            <a:off x="0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rot="10800000">
            <a:off x="-5977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flipH="1" rot="10800000">
            <a:off x="1058879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6519508">
            <a:off x="181616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-9108079">
            <a:off x="11664492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 rot="10800000">
            <a:off x="11283624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 rot="10800000">
            <a:off x="0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10800000">
            <a:off x="575356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title">
  <p:cSld name="1_PPTMON 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8586481" y="0"/>
            <a:ext cx="3599543" cy="236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-5976" y="1"/>
            <a:ext cx="3690587" cy="290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7403163" y="5312518"/>
            <a:ext cx="4782861" cy="15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5976" y="5034147"/>
            <a:ext cx="3171479" cy="18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-5975" y="-1992"/>
            <a:ext cx="1988457" cy="170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5400000">
            <a:off x="1095920" y="5140497"/>
            <a:ext cx="770469" cy="266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flipH="1">
            <a:off x="10625310" y="-1992"/>
            <a:ext cx="1566691" cy="155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flipH="1">
            <a:off x="10363199" y="4980891"/>
            <a:ext cx="1822825" cy="187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>
            <a:off x="7351810" y="-1994"/>
            <a:ext cx="4840191" cy="181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flipH="1">
            <a:off x="-5977" y="1914164"/>
            <a:ext cx="3342586" cy="494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 rot="-4280492">
            <a:off x="10794691" y="837871"/>
            <a:ext cx="647978" cy="76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6690677">
            <a:off x="3033748" y="5934105"/>
            <a:ext cx="605723" cy="4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flipH="1">
            <a:off x="-5976" y="0"/>
            <a:ext cx="1071704" cy="10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11565978" y="1668386"/>
            <a:ext cx="363437" cy="155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5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flipH="1">
            <a:off x="11352034" y="6127458"/>
            <a:ext cx="833990" cy="730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921794" y="5370766"/>
            <a:ext cx="2264229" cy="14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5977" y="503032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921792" y="-1992"/>
            <a:ext cx="2264229" cy="73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-5976" y="-1992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-5976" y="5883858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559850" y="-567512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 rot="10800000">
            <a:off x="11255947" y="592802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 rot="10800000">
            <a:off x="11144794" y="-168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 rot="10800000">
            <a:off x="9870502" y="5986882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rot="10800000">
            <a:off x="-5977" y="-1686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6519508">
            <a:off x="10072296" y="5823669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9108079">
            <a:off x="243375" y="2164461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-5976" y="592802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79135" y="-168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2058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0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0501" y="1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" y="6153927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197036" y="5711044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56158" y="-1992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1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11">
            <a:alphaModFix/>
          </a:blip>
          <a:srcRect b="0" l="7747" r="0" t="0"/>
          <a:stretch/>
        </p:blipFill>
        <p:spPr>
          <a:xfrm>
            <a:off x="-5977" y="-1992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 rotWithShape="1">
          <a:blip r:embed="rId12">
            <a:alphaModFix/>
          </a:blip>
          <a:srcRect b="0" l="10420" r="0" t="0"/>
          <a:stretch/>
        </p:blipFill>
        <p:spPr>
          <a:xfrm>
            <a:off x="0" y="5785764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13">
            <a:alphaModFix/>
          </a:blip>
          <a:srcRect b="0" l="0" r="8927" t="47815"/>
          <a:stretch/>
        </p:blipFill>
        <p:spPr>
          <a:xfrm flipH="1">
            <a:off x="-5977" y="1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>
            <a:off x="10588797" y="4486791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4280492">
            <a:off x="1816166" y="679431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691921">
            <a:off x="11664492" y="448456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283624" y="0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7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>
            <a:off x="0" y="6238795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5356" y="221672"/>
            <a:ext cx="196672" cy="8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>
            <p:ph idx="2" type="pic"/>
          </p:nvPr>
        </p:nvSpPr>
        <p:spPr>
          <a:xfrm>
            <a:off x="6479973" y="1357875"/>
            <a:ext cx="4142254" cy="4142250"/>
          </a:xfrm>
          <a:prstGeom prst="roundRect">
            <a:avLst>
              <a:gd fmla="val 6205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191059" y="5710737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3033" y="5604133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-5400000">
            <a:off x="552793" y="5831534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8">
            <a:alphaModFix/>
          </a:blip>
          <a:srcRect b="27911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-13033" y="0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70500" y="1993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0800000">
            <a:off x="-13034" y="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14">
            <a:alphaModFix/>
          </a:blip>
          <a:srcRect b="0" l="10420" r="0" t="0"/>
          <a:stretch/>
        </p:blipFill>
        <p:spPr>
          <a:xfrm rot="10800000">
            <a:off x="11150771" y="306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 rotWithShape="1">
          <a:blip r:embed="rId15">
            <a:alphaModFix/>
          </a:blip>
          <a:srcRect b="0" l="7747" r="0" t="0"/>
          <a:stretch/>
        </p:blipFill>
        <p:spPr>
          <a:xfrm rot="10800000">
            <a:off x="11255947" y="5927713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16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10800000">
            <a:off x="11413995" y="5791751"/>
            <a:ext cx="196672" cy="84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191059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33" y="1992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52793" y="-56552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13033" y="5883551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9870500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3034" y="6153620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8">
            <a:alphaModFix/>
          </a:blip>
          <a:srcRect b="0" l="10420" r="0" t="0"/>
          <a:stretch/>
        </p:blipFill>
        <p:spPr>
          <a:xfrm flipH="1">
            <a:off x="11150771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9">
            <a:alphaModFix/>
          </a:blip>
          <a:srcRect b="0" l="7747" r="0" t="0"/>
          <a:stretch/>
        </p:blipFill>
        <p:spPr>
          <a:xfrm flipH="1">
            <a:off x="11255947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1838556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14">
            <a:alphaModFix/>
          </a:blip>
          <a:srcRect b="27911" l="0" r="23150" t="-1"/>
          <a:stretch/>
        </p:blipFill>
        <p:spPr>
          <a:xfrm rot="5400000">
            <a:off x="370971" y="4870794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708079">
            <a:off x="2117680" y="6365926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-13033" y="1992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17">
            <a:alphaModFix/>
          </a:blip>
          <a:srcRect b="33296" l="22180" r="0" t="0"/>
          <a:stretch/>
        </p:blipFill>
        <p:spPr>
          <a:xfrm rot="10800000">
            <a:off x="11485112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18">
            <a:alphaModFix/>
          </a:blip>
          <a:srcRect b="0" l="0" r="8927" t="47815"/>
          <a:stretch/>
        </p:blipFill>
        <p:spPr>
          <a:xfrm flipH="1" rot="10800000">
            <a:off x="9870502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519508">
            <a:off x="10072296" y="5823362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56158" y="306"/>
            <a:ext cx="1135841" cy="97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0012130" y="306"/>
            <a:ext cx="2179870" cy="7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0"/>
          <p:cNvPicPr preferRelativeResize="0"/>
          <p:nvPr/>
        </p:nvPicPr>
        <p:blipFill rotWithShape="1">
          <a:blip r:embed="rId7">
            <a:alphaModFix/>
          </a:blip>
          <a:srcRect b="27911" l="0" r="23150" t="-1"/>
          <a:stretch/>
        </p:blipFill>
        <p:spPr>
          <a:xfrm rot="-5400000">
            <a:off x="10204792" y="-383698"/>
            <a:ext cx="1603203" cy="237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7091921">
            <a:off x="9783130" y="285092"/>
            <a:ext cx="278156" cy="20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0283929" y="5604439"/>
            <a:ext cx="1908070" cy="12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65840" y="5831840"/>
            <a:ext cx="460333" cy="15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1283624" y="5928019"/>
            <a:ext cx="908375" cy="92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10800000">
            <a:off x="-7056" y="0"/>
            <a:ext cx="1994963" cy="114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13">
            <a:alphaModFix/>
          </a:blip>
          <a:srcRect b="0" l="7747" r="0" t="0"/>
          <a:stretch/>
        </p:blipFill>
        <p:spPr>
          <a:xfrm>
            <a:off x="-13034" y="0"/>
            <a:ext cx="936053" cy="93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738" y="664382"/>
            <a:ext cx="196672" cy="84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11">
            <a:alphaModFix/>
          </a:blip>
          <a:srcRect b="33296" l="22180" r="0" t="0"/>
          <a:stretch/>
        </p:blipFill>
        <p:spPr>
          <a:xfrm flipH="1" rot="10800000">
            <a:off x="-13034" y="306"/>
            <a:ext cx="706888" cy="6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10800000">
            <a:off x="-13033" y="5030016"/>
            <a:ext cx="2321499" cy="18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16">
            <a:alphaModFix/>
          </a:blip>
          <a:srcRect b="0" l="10420" r="0" t="0"/>
          <a:stretch/>
        </p:blipFill>
        <p:spPr>
          <a:xfrm>
            <a:off x="-13034" y="5785457"/>
            <a:ext cx="1041229" cy="107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17">
            <a:alphaModFix/>
          </a:blip>
          <a:srcRect b="0" l="0" r="8927" t="47815"/>
          <a:stretch/>
        </p:blipFill>
        <p:spPr>
          <a:xfrm rot="10800000">
            <a:off x="-13034" y="5986575"/>
            <a:ext cx="2321498" cy="86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 rot="6519508">
            <a:off x="191629" y="6053768"/>
            <a:ext cx="297561" cy="3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7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jp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"/>
          <p:cNvSpPr txBox="1"/>
          <p:nvPr/>
        </p:nvSpPr>
        <p:spPr>
          <a:xfrm>
            <a:off x="3959324" y="2178675"/>
            <a:ext cx="4273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D7AA95"/>
                </a:solidFill>
                <a:latin typeface="Do Hyeon"/>
                <a:ea typeface="Do Hyeon"/>
                <a:cs typeface="Do Hyeon"/>
                <a:sym typeface="Do Hyeon"/>
              </a:rPr>
              <a:t>영화 포스터에서 </a:t>
            </a:r>
            <a:endParaRPr b="1" sz="5500">
              <a:solidFill>
                <a:srgbClr val="D7AA9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D7AA95"/>
                </a:solidFill>
                <a:latin typeface="Do Hyeon"/>
                <a:ea typeface="Do Hyeon"/>
                <a:cs typeface="Do Hyeon"/>
                <a:sym typeface="Do Hyeon"/>
              </a:rPr>
              <a:t>배우 인식하기</a:t>
            </a:r>
            <a:endParaRPr b="1" sz="5500">
              <a:solidFill>
                <a:srgbClr val="D7AA9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1634769" y="5350203"/>
            <a:ext cx="89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유민석 최서연 구은혜 임예지 박지홍 엄예찬</a:t>
            </a:r>
            <a:endParaRPr sz="24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9124849" y="4644571"/>
            <a:ext cx="1992647" cy="1480205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8F8F8"/>
                </a:solidFill>
                <a:latin typeface="Do Hyeon"/>
                <a:ea typeface="Do Hyeon"/>
                <a:cs typeface="Do Hyeon"/>
                <a:sym typeface="Do Hyeon"/>
              </a:rPr>
              <a:t>4팀</a:t>
            </a:r>
            <a:endParaRPr sz="2400">
              <a:solidFill>
                <a:srgbClr val="F8F8F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8F8F8"/>
                </a:solidFill>
                <a:latin typeface="Do Hyeon"/>
                <a:ea typeface="Do Hyeon"/>
                <a:cs typeface="Do Hyeon"/>
                <a:sym typeface="Do Hyeon"/>
              </a:rPr>
              <a:t>먼지점프</a:t>
            </a:r>
            <a:endParaRPr sz="1500">
              <a:solidFill>
                <a:srgbClr val="F8F8F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7929319" y="3222041"/>
            <a:ext cx="705366" cy="546056"/>
            <a:chOff x="4105742" y="3611499"/>
            <a:chExt cx="390525" cy="302323"/>
          </a:xfrm>
        </p:grpSpPr>
        <p:sp>
          <p:nvSpPr>
            <p:cNvPr id="356" name="Google Shape;356;p22"/>
            <p:cNvSpPr/>
            <p:nvPr/>
          </p:nvSpPr>
          <p:spPr>
            <a:xfrm>
              <a:off x="4217947" y="3700272"/>
              <a:ext cx="161925" cy="161925"/>
            </a:xfrm>
            <a:custGeom>
              <a:rect b="b" l="l" r="r" t="t"/>
              <a:pathLst>
                <a:path extrusionOk="0" h="161925" w="161925">
                  <a:moveTo>
                    <a:pt x="85154" y="163163"/>
                  </a:moveTo>
                  <a:cubicBezTo>
                    <a:pt x="128207" y="163163"/>
                    <a:pt x="163163" y="128206"/>
                    <a:pt x="163163" y="85154"/>
                  </a:cubicBezTo>
                  <a:cubicBezTo>
                    <a:pt x="163163" y="42100"/>
                    <a:pt x="128207" y="7144"/>
                    <a:pt x="85154" y="7144"/>
                  </a:cubicBezTo>
                  <a:cubicBezTo>
                    <a:pt x="42101" y="7144"/>
                    <a:pt x="7144" y="42100"/>
                    <a:pt x="7144" y="85154"/>
                  </a:cubicBezTo>
                  <a:cubicBezTo>
                    <a:pt x="7144" y="128206"/>
                    <a:pt x="42101" y="163163"/>
                    <a:pt x="85154" y="163163"/>
                  </a:cubicBezTo>
                  <a:close/>
                  <a:moveTo>
                    <a:pt x="85154" y="29432"/>
                  </a:moveTo>
                  <a:cubicBezTo>
                    <a:pt x="115919" y="29432"/>
                    <a:pt x="140875" y="54388"/>
                    <a:pt x="140875" y="85154"/>
                  </a:cubicBezTo>
                  <a:cubicBezTo>
                    <a:pt x="140875" y="115919"/>
                    <a:pt x="115919" y="140875"/>
                    <a:pt x="85154" y="140875"/>
                  </a:cubicBezTo>
                  <a:cubicBezTo>
                    <a:pt x="54388" y="140875"/>
                    <a:pt x="29432" y="115919"/>
                    <a:pt x="29432" y="85154"/>
                  </a:cubicBezTo>
                  <a:cubicBezTo>
                    <a:pt x="29432" y="54388"/>
                    <a:pt x="54388" y="29432"/>
                    <a:pt x="85154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4262524" y="3744849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40576" y="74009"/>
                  </a:move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4105742" y="3722941"/>
              <a:ext cx="114300" cy="123825"/>
            </a:xfrm>
            <a:custGeom>
              <a:rect b="b" l="l" r="r" t="t"/>
              <a:pathLst>
                <a:path extrusionOk="0" h="123825" w="114300">
                  <a:moveTo>
                    <a:pt x="97060" y="62865"/>
                  </a:moveTo>
                  <a:cubicBezTo>
                    <a:pt x="97060" y="42291"/>
                    <a:pt x="103346" y="23051"/>
                    <a:pt x="114014" y="7144"/>
                  </a:cubicBezTo>
                  <a:lnTo>
                    <a:pt x="7144" y="7144"/>
                  </a:lnTo>
                  <a:lnTo>
                    <a:pt x="7144" y="118586"/>
                  </a:lnTo>
                  <a:lnTo>
                    <a:pt x="114014" y="118586"/>
                  </a:lnTo>
                  <a:cubicBezTo>
                    <a:pt x="103346" y="102584"/>
                    <a:pt x="97060" y="83439"/>
                    <a:pt x="97060" y="62865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4105742" y="3856672"/>
              <a:ext cx="390525" cy="57150"/>
            </a:xfrm>
            <a:custGeom>
              <a:rect b="b" l="l" r="r" t="t"/>
              <a:pathLst>
                <a:path extrusionOk="0" h="57150" w="390525">
                  <a:moveTo>
                    <a:pt x="197358" y="29432"/>
                  </a:moveTo>
                  <a:cubicBezTo>
                    <a:pt x="173736" y="29432"/>
                    <a:pt x="152210" y="20860"/>
                    <a:pt x="135064" y="7144"/>
                  </a:cubicBezTo>
                  <a:lnTo>
                    <a:pt x="7144" y="7144"/>
                  </a:lnTo>
                  <a:lnTo>
                    <a:pt x="7144" y="40577"/>
                  </a:lnTo>
                  <a:cubicBezTo>
                    <a:pt x="7144" y="46768"/>
                    <a:pt x="12097" y="51721"/>
                    <a:pt x="18288" y="51721"/>
                  </a:cubicBezTo>
                  <a:lnTo>
                    <a:pt x="376428" y="51721"/>
                  </a:lnTo>
                  <a:cubicBezTo>
                    <a:pt x="382619" y="51721"/>
                    <a:pt x="387572" y="46768"/>
                    <a:pt x="387572" y="40577"/>
                  </a:cubicBezTo>
                  <a:lnTo>
                    <a:pt x="387572" y="7144"/>
                  </a:lnTo>
                  <a:lnTo>
                    <a:pt x="259652" y="7144"/>
                  </a:lnTo>
                  <a:cubicBezTo>
                    <a:pt x="242411" y="20860"/>
                    <a:pt x="220980" y="29432"/>
                    <a:pt x="197358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4105742" y="3611499"/>
              <a:ext cx="390525" cy="95250"/>
            </a:xfrm>
            <a:custGeom>
              <a:rect b="b" l="l" r="r" t="t"/>
              <a:pathLst>
                <a:path extrusionOk="0" h="95250" w="390525">
                  <a:moveTo>
                    <a:pt x="376428" y="51721"/>
                  </a:moveTo>
                  <a:lnTo>
                    <a:pt x="271177" y="51721"/>
                  </a:lnTo>
                  <a:lnTo>
                    <a:pt x="251936" y="13335"/>
                  </a:lnTo>
                  <a:cubicBezTo>
                    <a:pt x="250031" y="9525"/>
                    <a:pt x="246221" y="7144"/>
                    <a:pt x="241935" y="7144"/>
                  </a:cubicBezTo>
                  <a:lnTo>
                    <a:pt x="152781" y="7144"/>
                  </a:lnTo>
                  <a:cubicBezTo>
                    <a:pt x="148590" y="7144"/>
                    <a:pt x="144685" y="9525"/>
                    <a:pt x="142780" y="13335"/>
                  </a:cubicBezTo>
                  <a:lnTo>
                    <a:pt x="123539" y="51721"/>
                  </a:lnTo>
                  <a:lnTo>
                    <a:pt x="18288" y="51721"/>
                  </a:lnTo>
                  <a:cubicBezTo>
                    <a:pt x="12097" y="51721"/>
                    <a:pt x="7144" y="56674"/>
                    <a:pt x="7144" y="62865"/>
                  </a:cubicBezTo>
                  <a:lnTo>
                    <a:pt x="7144" y="96298"/>
                  </a:lnTo>
                  <a:lnTo>
                    <a:pt x="135064" y="96298"/>
                  </a:lnTo>
                  <a:cubicBezTo>
                    <a:pt x="152210" y="82582"/>
                    <a:pt x="173736" y="74009"/>
                    <a:pt x="197358" y="74009"/>
                  </a:cubicBezTo>
                  <a:cubicBezTo>
                    <a:pt x="220980" y="74009"/>
                    <a:pt x="242507" y="82582"/>
                    <a:pt x="259652" y="96298"/>
                  </a:cubicBezTo>
                  <a:lnTo>
                    <a:pt x="387572" y="96298"/>
                  </a:lnTo>
                  <a:lnTo>
                    <a:pt x="387572" y="62865"/>
                  </a:lnTo>
                  <a:cubicBezTo>
                    <a:pt x="387572" y="56674"/>
                    <a:pt x="382524" y="51721"/>
                    <a:pt x="376428" y="51721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4379300" y="3722941"/>
              <a:ext cx="114300" cy="123825"/>
            </a:xfrm>
            <a:custGeom>
              <a:rect b="b" l="l" r="r" t="t"/>
              <a:pathLst>
                <a:path extrusionOk="0" h="123825" w="114300">
                  <a:moveTo>
                    <a:pt x="24098" y="62865"/>
                  </a:moveTo>
                  <a:cubicBezTo>
                    <a:pt x="24098" y="83439"/>
                    <a:pt x="17812" y="102680"/>
                    <a:pt x="7144" y="118586"/>
                  </a:cubicBezTo>
                  <a:lnTo>
                    <a:pt x="114014" y="118586"/>
                  </a:lnTo>
                  <a:lnTo>
                    <a:pt x="114014" y="7144"/>
                  </a:lnTo>
                  <a:lnTo>
                    <a:pt x="7144" y="7144"/>
                  </a:lnTo>
                  <a:cubicBezTo>
                    <a:pt x="17812" y="23051"/>
                    <a:pt x="24098" y="42196"/>
                    <a:pt x="24098" y="62865"/>
                  </a:cubicBezTo>
                  <a:close/>
                  <a:moveTo>
                    <a:pt x="46387" y="29051"/>
                  </a:moveTo>
                  <a:cubicBezTo>
                    <a:pt x="46387" y="22860"/>
                    <a:pt x="51340" y="17907"/>
                    <a:pt x="57531" y="17907"/>
                  </a:cubicBezTo>
                  <a:cubicBezTo>
                    <a:pt x="63722" y="17907"/>
                    <a:pt x="68675" y="22860"/>
                    <a:pt x="68675" y="29051"/>
                  </a:cubicBezTo>
                  <a:lnTo>
                    <a:pt x="68675" y="51340"/>
                  </a:lnTo>
                  <a:cubicBezTo>
                    <a:pt x="68675" y="57531"/>
                    <a:pt x="63722" y="62484"/>
                    <a:pt x="57531" y="62484"/>
                  </a:cubicBezTo>
                  <a:cubicBezTo>
                    <a:pt x="51340" y="62484"/>
                    <a:pt x="46387" y="57531"/>
                    <a:pt x="46387" y="51340"/>
                  </a:cubicBezTo>
                  <a:lnTo>
                    <a:pt x="46387" y="2905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4128031" y="3611499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7144" y="18288"/>
                  </a:moveTo>
                  <a:lnTo>
                    <a:pt x="7144" y="29432"/>
                  </a:lnTo>
                  <a:lnTo>
                    <a:pt x="74771" y="29432"/>
                  </a:lnTo>
                  <a:lnTo>
                    <a:pt x="74771" y="18288"/>
                  </a:lnTo>
                  <a:cubicBezTo>
                    <a:pt x="74771" y="12097"/>
                    <a:pt x="69818" y="7144"/>
                    <a:pt x="63627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63" name="Google Shape;363;p22"/>
          <p:cNvSpPr txBox="1"/>
          <p:nvPr/>
        </p:nvSpPr>
        <p:spPr>
          <a:xfrm>
            <a:off x="4917375" y="6457800"/>
            <a:ext cx="23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Do Hyeon"/>
                <a:ea typeface="Do Hyeon"/>
                <a:cs typeface="Do Hyeon"/>
                <a:sym typeface="Do Hyeon"/>
              </a:rPr>
              <a:t>2022.01.07</a:t>
            </a:r>
            <a:endParaRPr>
              <a:solidFill>
                <a:srgbClr val="99999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1"/>
          <p:cNvPicPr preferRelativeResize="0"/>
          <p:nvPr/>
        </p:nvPicPr>
        <p:blipFill rotWithShape="1">
          <a:blip r:embed="rId3">
            <a:alphaModFix/>
          </a:blip>
          <a:srcRect b="26450" l="0" r="0" t="-26449"/>
          <a:stretch/>
        </p:blipFill>
        <p:spPr>
          <a:xfrm>
            <a:off x="439000" y="865575"/>
            <a:ext cx="4999601" cy="220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1"/>
          <p:cNvSpPr txBox="1"/>
          <p:nvPr/>
        </p:nvSpPr>
        <p:spPr>
          <a:xfrm>
            <a:off x="7476400" y="1638907"/>
            <a:ext cx="43629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웹크롤링 결과</a:t>
            </a:r>
            <a:endParaRPr sz="2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배우별로 이미지 파일이 생성됨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2998793" y="6057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데이터 수집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17" name="Google Shape;5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" y="3068926"/>
            <a:ext cx="6119003" cy="37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3838" y="2376800"/>
            <a:ext cx="3768024" cy="40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1"/>
          <p:cNvSpPr/>
          <p:nvPr/>
        </p:nvSpPr>
        <p:spPr>
          <a:xfrm>
            <a:off x="6498225" y="3429000"/>
            <a:ext cx="537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 txBox="1"/>
          <p:nvPr/>
        </p:nvSpPr>
        <p:spPr>
          <a:xfrm>
            <a:off x="3914550" y="1313763"/>
            <a:ext cx="43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Python selenium을 이용한 웹크롤링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" y="4670925"/>
            <a:ext cx="70675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50" y="1988075"/>
            <a:ext cx="6440449" cy="268286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2"/>
          <p:cNvSpPr txBox="1"/>
          <p:nvPr/>
        </p:nvSpPr>
        <p:spPr>
          <a:xfrm>
            <a:off x="2998793" y="6057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8" name="Google Shape;528;p32"/>
          <p:cNvSpPr txBox="1"/>
          <p:nvPr/>
        </p:nvSpPr>
        <p:spPr>
          <a:xfrm>
            <a:off x="2681106" y="13137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ImageDataGenerator 사용하여 이미지 데이터 개수 늘리기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9" name="Google Shape;529;p32"/>
          <p:cNvSpPr txBox="1"/>
          <p:nvPr/>
        </p:nvSpPr>
        <p:spPr>
          <a:xfrm>
            <a:off x="6511637" y="4644504"/>
            <a:ext cx="4486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E1E20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</a:t>
            </a:r>
            <a:endParaRPr sz="2000">
              <a:solidFill>
                <a:srgbClr val="1E1E2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30" name="Google Shape;5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2811675"/>
            <a:ext cx="5514899" cy="376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2"/>
          <p:cNvSpPr txBox="1"/>
          <p:nvPr/>
        </p:nvSpPr>
        <p:spPr>
          <a:xfrm>
            <a:off x="6550000" y="2103675"/>
            <a:ext cx="551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많은 학습량이 필요하므로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이미지 개당 9배로 늘리는 작업 수행 (100장 수집 </a:t>
            </a: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→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1000장)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2" name="Google Shape;532;p32"/>
          <p:cNvSpPr/>
          <p:nvPr/>
        </p:nvSpPr>
        <p:spPr>
          <a:xfrm>
            <a:off x="6096000" y="2390325"/>
            <a:ext cx="4002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 txBox="1"/>
          <p:nvPr/>
        </p:nvSpPr>
        <p:spPr>
          <a:xfrm>
            <a:off x="2998793" y="6057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8" name="Google Shape;538;p33"/>
          <p:cNvSpPr txBox="1"/>
          <p:nvPr/>
        </p:nvSpPr>
        <p:spPr>
          <a:xfrm>
            <a:off x="2681106" y="13137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훈련/테스트용 데이터 분할 및 클래스 변수 생성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9" name="Google Shape;5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50" y="1907125"/>
            <a:ext cx="4941774" cy="323769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3"/>
          <p:cNvSpPr txBox="1"/>
          <p:nvPr/>
        </p:nvSpPr>
        <p:spPr>
          <a:xfrm>
            <a:off x="5654750" y="1927475"/>
            <a:ext cx="4352700" cy="1493100"/>
          </a:xfrm>
          <a:prstGeom prst="rect">
            <a:avLst/>
          </a:prstGeom>
          <a:noFill/>
          <a:ln cap="flat" cmpd="sng" w="28575">
            <a:solidFill>
              <a:srgbClr val="D7AA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배우 이미지 총 </a:t>
            </a: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17332 개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❏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학습 이미지 데이터 : 13866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❏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학습 라벨 데이터 : 0부터 11까지의 정수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❏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테스트용 이미지 데이터 : 3466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o Hyeon"/>
              <a:buChar char="❏"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테스트용 라벨 데이터 : 0부터 11까지의 정수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1" name="Google Shape;5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750" y="5030725"/>
            <a:ext cx="5751399" cy="88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3"/>
          <p:cNvSpPr txBox="1"/>
          <p:nvPr/>
        </p:nvSpPr>
        <p:spPr>
          <a:xfrm>
            <a:off x="5654750" y="5916375"/>
            <a:ext cx="610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데이터셋에 클래스 이름이 들어있지 않기 때문에 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이미지를 출력할 때 사용하기 위해 별도의 변수(actor)를 만들어 저장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3" name="Google Shape;5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750" y="3571238"/>
            <a:ext cx="3119944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3"/>
          <p:cNvSpPr txBox="1"/>
          <p:nvPr/>
        </p:nvSpPr>
        <p:spPr>
          <a:xfrm>
            <a:off x="5654750" y="4402513"/>
            <a:ext cx="44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각 이미지는 하나의 레이블에 매핑되어 있음.</a:t>
            </a:r>
            <a:endParaRPr sz="15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4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데이터 </a:t>
            </a: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전처리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400075" y="5202113"/>
            <a:ext cx="477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OpenCV Haar-cascade 검출기 사용하여 포스터에서 얼굴 검출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(</a:t>
            </a: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haarcascade_frontalface_default.xml)</a:t>
            </a: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5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2681106" y="13280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포스터에서 얼굴 검출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52" name="Google Shape;552;p34"/>
          <p:cNvGrpSpPr/>
          <p:nvPr/>
        </p:nvGrpSpPr>
        <p:grpSpPr>
          <a:xfrm>
            <a:off x="8411000" y="885450"/>
            <a:ext cx="3579150" cy="5554200"/>
            <a:chOff x="8337075" y="885450"/>
            <a:chExt cx="3579150" cy="5554200"/>
          </a:xfrm>
        </p:grpSpPr>
        <p:sp>
          <p:nvSpPr>
            <p:cNvPr id="553" name="Google Shape;553;p34"/>
            <p:cNvSpPr/>
            <p:nvPr/>
          </p:nvSpPr>
          <p:spPr>
            <a:xfrm>
              <a:off x="8411025" y="885450"/>
              <a:ext cx="3505200" cy="5554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4" name="Google Shape;55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56950" y="1470301"/>
              <a:ext cx="2665475" cy="33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97188" y="4814775"/>
              <a:ext cx="2932875" cy="1405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34"/>
            <p:cNvSpPr txBox="1"/>
            <p:nvPr/>
          </p:nvSpPr>
          <p:spPr>
            <a:xfrm>
              <a:off x="8337075" y="1054800"/>
              <a:ext cx="3505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Do Hyeon"/>
                  <a:ea typeface="Do Hyeon"/>
                  <a:cs typeface="Do Hyeon"/>
                  <a:sym typeface="Do Hyeon"/>
                </a:rPr>
                <a:t>포스터에서 </a:t>
              </a:r>
              <a:r>
                <a:rPr lang="en-US" sz="1500">
                  <a:latin typeface="Do Hyeon"/>
                  <a:ea typeface="Do Hyeon"/>
                  <a:cs typeface="Do Hyeon"/>
                  <a:sym typeface="Do Hyeon"/>
                </a:rPr>
                <a:t>검출된 얼굴 이미지를 저장</a:t>
              </a:r>
              <a:endParaRPr sz="15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557" name="Google Shape;557;p34"/>
          <p:cNvPicPr preferRelativeResize="0"/>
          <p:nvPr/>
        </p:nvPicPr>
        <p:blipFill rotWithShape="1">
          <a:blip r:embed="rId5">
            <a:alphaModFix/>
          </a:blip>
          <a:srcRect b="0" l="-826" r="0" t="0"/>
          <a:stretch/>
        </p:blipFill>
        <p:spPr>
          <a:xfrm>
            <a:off x="310400" y="1948975"/>
            <a:ext cx="7276257" cy="305646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4"/>
          <p:cNvSpPr/>
          <p:nvPr/>
        </p:nvSpPr>
        <p:spPr>
          <a:xfrm>
            <a:off x="7659375" y="3462449"/>
            <a:ext cx="678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75" y="5755550"/>
            <a:ext cx="5165251" cy="5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50" y="1826337"/>
            <a:ext cx="4014800" cy="43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5"/>
          <p:cNvSpPr/>
          <p:nvPr/>
        </p:nvSpPr>
        <p:spPr>
          <a:xfrm>
            <a:off x="6187550" y="3854475"/>
            <a:ext cx="612600" cy="36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5"/>
          <p:cNvSpPr txBox="1"/>
          <p:nvPr/>
        </p:nvSpPr>
        <p:spPr>
          <a:xfrm>
            <a:off x="1339850" y="1328075"/>
            <a:ext cx="381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layer </a:t>
            </a: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: Conv2D , MaxPooling2D ,Flatten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activation</a:t>
            </a: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함수</a:t>
            </a: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 : relu, softmax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75" y="1186288"/>
            <a:ext cx="777775" cy="10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모델 구축 및 학습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69" name="Google Shape;5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375" y="2391050"/>
            <a:ext cx="5268449" cy="291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575" y="5307175"/>
            <a:ext cx="5165251" cy="4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/>
          <p:nvPr/>
        </p:nvSpPr>
        <p:spPr>
          <a:xfrm>
            <a:off x="3378200" y="1410129"/>
            <a:ext cx="5437164" cy="4038906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성능 테스트</a:t>
            </a:r>
            <a:endParaRPr sz="48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&amp;</a:t>
            </a:r>
            <a:endParaRPr sz="48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결과 시각화</a:t>
            </a:r>
            <a:r>
              <a:rPr b="1"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48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/>
          <p:cNvGrpSpPr/>
          <p:nvPr/>
        </p:nvGrpSpPr>
        <p:grpSpPr>
          <a:xfrm>
            <a:off x="6508925" y="1793526"/>
            <a:ext cx="4024450" cy="4178969"/>
            <a:chOff x="6508938" y="2036150"/>
            <a:chExt cx="4024450" cy="4182315"/>
          </a:xfrm>
        </p:grpSpPr>
        <p:sp>
          <p:nvSpPr>
            <p:cNvPr id="581" name="Google Shape;581;p37"/>
            <p:cNvSpPr txBox="1"/>
            <p:nvPr/>
          </p:nvSpPr>
          <p:spPr>
            <a:xfrm>
              <a:off x="7433475" y="2036150"/>
              <a:ext cx="235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val_accuracy : 85%</a:t>
              </a:r>
              <a:endParaRPr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582" name="Google Shape;58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08938" y="2194015"/>
              <a:ext cx="4024450" cy="4024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" name="Google Shape;583;p37"/>
          <p:cNvGrpSpPr/>
          <p:nvPr/>
        </p:nvGrpSpPr>
        <p:grpSpPr>
          <a:xfrm>
            <a:off x="1658600" y="1793526"/>
            <a:ext cx="4024450" cy="4178969"/>
            <a:chOff x="1658613" y="2036150"/>
            <a:chExt cx="4024450" cy="4182315"/>
          </a:xfrm>
        </p:grpSpPr>
        <p:sp>
          <p:nvSpPr>
            <p:cNvPr id="584" name="Google Shape;584;p37"/>
            <p:cNvSpPr txBox="1"/>
            <p:nvPr/>
          </p:nvSpPr>
          <p:spPr>
            <a:xfrm>
              <a:off x="2521150" y="2036150"/>
              <a:ext cx="219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val_loss = 92%</a:t>
              </a:r>
              <a:endParaRPr/>
            </a:p>
          </p:txBody>
        </p:sp>
        <p:pic>
          <p:nvPicPr>
            <p:cNvPr id="585" name="Google Shape;58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58613" y="2194015"/>
              <a:ext cx="4024450" cy="4024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p37"/>
          <p:cNvSpPr txBox="1"/>
          <p:nvPr/>
        </p:nvSpPr>
        <p:spPr>
          <a:xfrm>
            <a:off x="1661100" y="5817600"/>
            <a:ext cx="88698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7" name="Google Shape;587;p37"/>
          <p:cNvSpPr txBox="1"/>
          <p:nvPr/>
        </p:nvSpPr>
        <p:spPr>
          <a:xfrm>
            <a:off x="1661100" y="5746175"/>
            <a:ext cx="88698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Epoch = 50 , 오버피</a:t>
            </a: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팅 현상이 발생하여 성능 개선이 필요함을 알 수 있음.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8" name="Google Shape;588;p37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모델 성능 개선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9" name="Google Shape;589;p37"/>
          <p:cNvSpPr txBox="1"/>
          <p:nvPr/>
        </p:nvSpPr>
        <p:spPr>
          <a:xfrm>
            <a:off x="2681106" y="13280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첫번째 테스트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8"/>
          <p:cNvGrpSpPr/>
          <p:nvPr/>
        </p:nvGrpSpPr>
        <p:grpSpPr>
          <a:xfrm>
            <a:off x="1665075" y="1795042"/>
            <a:ext cx="4024450" cy="4176535"/>
            <a:chOff x="1665075" y="2036150"/>
            <a:chExt cx="4024450" cy="4176535"/>
          </a:xfrm>
        </p:grpSpPr>
        <p:pic>
          <p:nvPicPr>
            <p:cNvPr id="595" name="Google Shape;59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5075" y="2188234"/>
              <a:ext cx="4024450" cy="402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38"/>
            <p:cNvSpPr txBox="1"/>
            <p:nvPr/>
          </p:nvSpPr>
          <p:spPr>
            <a:xfrm>
              <a:off x="2521150" y="2036150"/>
              <a:ext cx="219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val_loss = 37%</a:t>
              </a:r>
              <a:endParaRPr/>
            </a:p>
          </p:txBody>
        </p:sp>
      </p:grpSp>
      <p:grpSp>
        <p:nvGrpSpPr>
          <p:cNvPr id="597" name="Google Shape;597;p38"/>
          <p:cNvGrpSpPr/>
          <p:nvPr/>
        </p:nvGrpSpPr>
        <p:grpSpPr>
          <a:xfrm>
            <a:off x="6503560" y="1795042"/>
            <a:ext cx="4023360" cy="4175990"/>
            <a:chOff x="6503560" y="2036150"/>
            <a:chExt cx="4023360" cy="4175990"/>
          </a:xfrm>
        </p:grpSpPr>
        <p:pic>
          <p:nvPicPr>
            <p:cNvPr id="598" name="Google Shape;59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3560" y="2188780"/>
              <a:ext cx="4023360" cy="402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38"/>
            <p:cNvSpPr txBox="1"/>
            <p:nvPr/>
          </p:nvSpPr>
          <p:spPr>
            <a:xfrm>
              <a:off x="7433475" y="2036150"/>
              <a:ext cx="235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val_accuracy : 90%</a:t>
              </a:r>
              <a:endParaRPr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00" name="Google Shape;600;p38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모델 성능 개선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2681106" y="13280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두</a:t>
            </a: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번째 테스트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1661100" y="5746175"/>
            <a:ext cx="88698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Epochs = 150 으로 늘리고 Dropout 조정 후 성능이  개선 됨을 알 수 있음.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9"/>
          <p:cNvSpPr txBox="1"/>
          <p:nvPr/>
        </p:nvSpPr>
        <p:spPr>
          <a:xfrm>
            <a:off x="2521150" y="1795042"/>
            <a:ext cx="21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val_loss = 5.8%</a:t>
            </a:r>
            <a:endParaRPr/>
          </a:p>
        </p:txBody>
      </p:sp>
      <p:sp>
        <p:nvSpPr>
          <p:cNvPr id="608" name="Google Shape;608;p39"/>
          <p:cNvSpPr txBox="1"/>
          <p:nvPr/>
        </p:nvSpPr>
        <p:spPr>
          <a:xfrm>
            <a:off x="7433475" y="1795042"/>
            <a:ext cx="23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val_accuracy : 98%</a:t>
            </a:r>
            <a:endParaRPr sz="2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9" name="Google Shape;609;p39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모델 성능 개선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>
            <a:off x="2681106" y="13280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최종</a:t>
            </a: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 테스트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>
            <a:off x="1661100" y="5746175"/>
            <a:ext cx="88698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Epochs = 40, Dropout = 0.2 </a:t>
            </a: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추가,  sigmoid 활성함수 layer 삭제 후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성능이 개선 됨을 알 수 있음.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12" name="Google Shape;6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733" y="1949374"/>
            <a:ext cx="4023360" cy="40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909" y="1949374"/>
            <a:ext cx="402336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0"/>
          <p:cNvSpPr/>
          <p:nvPr/>
        </p:nvSpPr>
        <p:spPr>
          <a:xfrm>
            <a:off x="4502474" y="2417763"/>
            <a:ext cx="3200400" cy="3200400"/>
          </a:xfrm>
          <a:prstGeom prst="ellipse">
            <a:avLst/>
          </a:prstGeom>
          <a:solidFill>
            <a:srgbClr val="5B6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9" name="Google Shape;619;p40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결과 시각화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20" name="Google Shape;6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50" y="1672200"/>
            <a:ext cx="3574274" cy="46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925" y="2152325"/>
            <a:ext cx="4277100" cy="3658649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2" name="Google Shape;622;p40"/>
          <p:cNvSpPr txBox="1"/>
          <p:nvPr/>
        </p:nvSpPr>
        <p:spPr>
          <a:xfrm>
            <a:off x="2681106" y="1328063"/>
            <a:ext cx="6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구축한 모델에 영화 포스터를 적용한 결과물</a:t>
            </a:r>
            <a:endParaRPr sz="20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3" name="Google Shape;623;p40"/>
          <p:cNvSpPr txBox="1"/>
          <p:nvPr/>
        </p:nvSpPr>
        <p:spPr>
          <a:xfrm>
            <a:off x="7854874" y="1728263"/>
            <a:ext cx="350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Do Hyeon"/>
                <a:ea typeface="Do Hyeon"/>
                <a:cs typeface="Do Hyeon"/>
                <a:sym typeface="Do Hyeon"/>
              </a:rPr>
              <a:t>포스터에서 검출된 배우 이미지 시각화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5969738" y="6043625"/>
            <a:ext cx="61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0"/>
          <p:cNvSpPr txBox="1"/>
          <p:nvPr/>
        </p:nvSpPr>
        <p:spPr>
          <a:xfrm>
            <a:off x="6922863" y="6059075"/>
            <a:ext cx="26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학습시킨 배우 : 하정우, 마동석, 김향기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미대상 배우 : 김동욱, 주지훈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9647375" y="6235021"/>
            <a:ext cx="414300" cy="26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 txBox="1"/>
          <p:nvPr/>
        </p:nvSpPr>
        <p:spPr>
          <a:xfrm>
            <a:off x="10104475" y="6059075"/>
            <a:ext cx="20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하정우 배우가 실제 값과 다르게 Unknown 으로 나옴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8" name="Google Shape;628;p40"/>
          <p:cNvSpPr txBox="1"/>
          <p:nvPr/>
        </p:nvSpPr>
        <p:spPr>
          <a:xfrm>
            <a:off x="4495800" y="3780363"/>
            <a:ext cx="32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Do Hyeon"/>
                <a:ea typeface="Do Hyeon"/>
                <a:cs typeface="Do Hyeon"/>
                <a:sym typeface="Do Hyeon"/>
              </a:rPr>
              <a:t>0.85 이상의 확률을 가질 경우 인식 미만일 경우 Unknown</a:t>
            </a:r>
            <a:endParaRPr sz="1600">
              <a:solidFill>
                <a:srgbClr val="F2F2F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/>
        </p:nvSpPr>
        <p:spPr>
          <a:xfrm>
            <a:off x="1744428" y="1195291"/>
            <a:ext cx="875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목 차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1796258" y="39384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프로젝트 일정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프로젝트 역할 분담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0" name="Google Shape;370;p23"/>
          <p:cNvSpPr/>
          <p:nvPr/>
        </p:nvSpPr>
        <p:spPr>
          <a:xfrm>
            <a:off x="1796257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프로젝트 기획</a:t>
            </a:r>
            <a:endParaRPr sz="25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1" name="Google Shape;371;p23"/>
          <p:cNvSpPr/>
          <p:nvPr/>
        </p:nvSpPr>
        <p:spPr>
          <a:xfrm>
            <a:off x="1744479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01</a:t>
            </a:r>
            <a:endParaRPr b="1" sz="40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4879071" y="3938450"/>
            <a:ext cx="253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데이터 수집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구현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학습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3" name="Google Shape;373;p23"/>
          <p:cNvSpPr/>
          <p:nvPr/>
        </p:nvSpPr>
        <p:spPr>
          <a:xfrm>
            <a:off x="4879070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개발 및 구현</a:t>
            </a:r>
            <a:endParaRPr sz="25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4827292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02</a:t>
            </a:r>
            <a:endParaRPr b="1" sz="40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7961884" y="3938450"/>
            <a:ext cx="253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모델 평가 및 성능 개선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결과 분석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1968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5B6358"/>
              </a:buClr>
              <a:buSzPts val="1800"/>
              <a:buFont typeface="Do Hyeon"/>
              <a:buChar char="▪"/>
            </a:pPr>
            <a:r>
              <a:rPr lang="en-US" sz="18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결과 시각화</a:t>
            </a:r>
            <a:endParaRPr sz="18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7961883" y="3387050"/>
            <a:ext cx="25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성능 테스트</a:t>
            </a:r>
            <a:endParaRPr sz="25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7910105" y="2802275"/>
            <a:ext cx="21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5B6358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b="1" sz="4000">
              <a:solidFill>
                <a:srgbClr val="5B635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/>
          <p:nvPr/>
        </p:nvSpPr>
        <p:spPr>
          <a:xfrm>
            <a:off x="2998793" y="620070"/>
            <a:ext cx="619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느낀점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4" name="Google Shape;634;p41"/>
          <p:cNvSpPr txBox="1"/>
          <p:nvPr/>
        </p:nvSpPr>
        <p:spPr>
          <a:xfrm>
            <a:off x="2032000" y="2286000"/>
            <a:ext cx="87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1"/>
          <p:cNvSpPr txBox="1"/>
          <p:nvPr/>
        </p:nvSpPr>
        <p:spPr>
          <a:xfrm>
            <a:off x="1716150" y="5373075"/>
            <a:ext cx="89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74650" lvl="0" marL="457200" marR="0" rtl="0" algn="r">
              <a:spcBef>
                <a:spcPts val="0"/>
              </a:spcBef>
              <a:spcAft>
                <a:spcPts val="0"/>
              </a:spcAft>
              <a:buSzPts val="2300"/>
              <a:buFont typeface="Do Hyeon"/>
              <a:buChar char="-"/>
            </a:pPr>
            <a:r>
              <a:rPr i="1" lang="en-US" sz="2300">
                <a:latin typeface="Do Hyeon"/>
                <a:ea typeface="Do Hyeon"/>
                <a:cs typeface="Do Hyeon"/>
                <a:sym typeface="Do Hyeon"/>
              </a:rPr>
              <a:t>4팀 </a:t>
            </a:r>
            <a:r>
              <a:rPr i="1" lang="en-US" sz="2300">
                <a:latin typeface="Do Hyeon"/>
                <a:ea typeface="Do Hyeon"/>
                <a:cs typeface="Do Hyeon"/>
                <a:sym typeface="Do Hyeon"/>
              </a:rPr>
              <a:t>먼지점프 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36" name="Google Shape;6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704" y="1968159"/>
            <a:ext cx="264898" cy="192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2341" y="1962534"/>
            <a:ext cx="264898" cy="1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1"/>
          <p:cNvSpPr txBox="1"/>
          <p:nvPr/>
        </p:nvSpPr>
        <p:spPr>
          <a:xfrm>
            <a:off x="1482575" y="1962525"/>
            <a:ext cx="9376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학습 데이터가 적으면 모델 정확도가 높아도 실제 검증할 때 정확도에 맞게 제대로 나오지 않는다는 것을 알게 되었습니다.</a:t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모델의 정확도를 높이고 오버피팅이 발생하지 않도록 성능을 개선하는 것에 시간을 많이 들였고 프로젝트를 구현하기 위해서는 GPU 성능이 중요하다는 것을 다시 한번 느꼈습니다.</a:t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또한 데이터 전처리 단계에서 학습 이미지 크기를 동일하게 맞춰주어야 모델 학습이 정상적으로 이루어진다는 것을 알게 되었습니다.</a:t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짧은 시간 내에 구현을 해야 했지만 팀원들이 모두 책임감을 가지고 프로젝트에 임해주어서 수월하게 마무리 지을 수 있었습니다!</a:t>
            </a:r>
            <a:endParaRPr sz="200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39" name="Google Shape;639;p41"/>
          <p:cNvGrpSpPr/>
          <p:nvPr/>
        </p:nvGrpSpPr>
        <p:grpSpPr>
          <a:xfrm>
            <a:off x="4992780" y="787049"/>
            <a:ext cx="390241" cy="374047"/>
            <a:chOff x="6793030" y="2235612"/>
            <a:chExt cx="390241" cy="374047"/>
          </a:xfrm>
        </p:grpSpPr>
        <p:sp>
          <p:nvSpPr>
            <p:cNvPr id="640" name="Google Shape;640;p41"/>
            <p:cNvSpPr/>
            <p:nvPr/>
          </p:nvSpPr>
          <p:spPr>
            <a:xfrm>
              <a:off x="6897520" y="2314384"/>
              <a:ext cx="285750" cy="295275"/>
            </a:xfrm>
            <a:custGeom>
              <a:rect b="b" l="l" r="r" t="t"/>
              <a:pathLst>
                <a:path extrusionOk="0" h="295275" w="28575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6793030" y="2235612"/>
              <a:ext cx="285750" cy="304800"/>
            </a:xfrm>
            <a:custGeom>
              <a:rect b="b" l="l" r="r" t="t"/>
              <a:pathLst>
                <a:path extrusionOk="0" h="304800" w="28575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 txBox="1"/>
          <p:nvPr/>
        </p:nvSpPr>
        <p:spPr>
          <a:xfrm>
            <a:off x="4088873" y="3432694"/>
            <a:ext cx="401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sz="40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47" name="Google Shape;647;p42"/>
          <p:cNvGrpSpPr/>
          <p:nvPr/>
        </p:nvGrpSpPr>
        <p:grpSpPr>
          <a:xfrm>
            <a:off x="5775369" y="2176482"/>
            <a:ext cx="1127862" cy="1127678"/>
            <a:chOff x="4778017" y="4901660"/>
            <a:chExt cx="389321" cy="389244"/>
          </a:xfrm>
        </p:grpSpPr>
        <p:sp>
          <p:nvSpPr>
            <p:cNvPr id="648" name="Google Shape;648;p42"/>
            <p:cNvSpPr/>
            <p:nvPr/>
          </p:nvSpPr>
          <p:spPr>
            <a:xfrm>
              <a:off x="4778017" y="5014679"/>
              <a:ext cx="209550" cy="276225"/>
            </a:xfrm>
            <a:custGeom>
              <a:rect b="b" l="l" r="r" t="t"/>
              <a:pathLst>
                <a:path extrusionOk="0" h="276225" w="209550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4957788" y="4901660"/>
              <a:ext cx="209550" cy="209550"/>
            </a:xfrm>
            <a:custGeom>
              <a:rect b="b" l="l" r="r" t="t"/>
              <a:pathLst>
                <a:path extrusionOk="0" h="209550" w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 txBox="1"/>
          <p:nvPr/>
        </p:nvSpPr>
        <p:spPr>
          <a:xfrm>
            <a:off x="3822601" y="2567225"/>
            <a:ext cx="4546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Thanks!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5" name="Google Shape;655;p43"/>
          <p:cNvSpPr txBox="1"/>
          <p:nvPr/>
        </p:nvSpPr>
        <p:spPr>
          <a:xfrm>
            <a:off x="3823307" y="3767554"/>
            <a:ext cx="454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감사합니다.</a:t>
            </a:r>
            <a:endParaRPr sz="1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/>
          <p:nvPr/>
        </p:nvSpPr>
        <p:spPr>
          <a:xfrm>
            <a:off x="1460499" y="1828801"/>
            <a:ext cx="3200400" cy="3200400"/>
          </a:xfrm>
          <a:prstGeom prst="ellipse">
            <a:avLst/>
          </a:prstGeom>
          <a:solidFill>
            <a:srgbClr val="5B6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sz="40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4000">
              <a:solidFill>
                <a:srgbClr val="F8F7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5084300" y="2857075"/>
            <a:ext cx="684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천만관객 돌파 한국 영화 포스터에서 </a:t>
            </a:r>
            <a:endParaRPr sz="27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배우 얼굴 식별하기</a:t>
            </a:r>
            <a:endParaRPr sz="27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5084300" y="3780475"/>
            <a:ext cx="62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얼굴 인식 기술과 CNN신경망 모델을 구축해서 얼굴을 인식해보자.</a:t>
            </a:r>
            <a:endParaRPr sz="18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/>
          <p:nvPr/>
        </p:nvSpPr>
        <p:spPr>
          <a:xfrm>
            <a:off x="5556950" y="2318950"/>
            <a:ext cx="5769300" cy="3461400"/>
          </a:xfrm>
          <a:prstGeom prst="rect">
            <a:avLst/>
          </a:prstGeom>
          <a:noFill/>
          <a:ln cap="flat" cmpd="sng" w="28575">
            <a:solidFill>
              <a:srgbClr val="5B63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1204400" y="795550"/>
            <a:ext cx="72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천만관객 돌파 한국 영화 포스터에서 배우 얼굴 식별하기</a:t>
            </a:r>
            <a:endParaRPr sz="27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91" name="Google Shape;3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400" y="1707950"/>
            <a:ext cx="3134650" cy="4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2387" y="2910662"/>
            <a:ext cx="1538431" cy="202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375" y="2910665"/>
            <a:ext cx="1538430" cy="202424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7222700" y="2107675"/>
            <a:ext cx="2437800" cy="569400"/>
          </a:xfrm>
          <a:prstGeom prst="rect">
            <a:avLst/>
          </a:prstGeom>
          <a:solidFill>
            <a:srgbClr val="5B635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2F2F2"/>
                </a:solidFill>
                <a:latin typeface="Do Hyeon"/>
                <a:ea typeface="Do Hyeon"/>
                <a:cs typeface="Do Hyeon"/>
                <a:sym typeface="Do Hyeon"/>
              </a:rPr>
              <a:t>출연진 명단</a:t>
            </a:r>
            <a:endParaRPr sz="2500">
              <a:solidFill>
                <a:srgbClr val="F2F2F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6141538" y="5097900"/>
            <a:ext cx="104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Do Hyeon"/>
                <a:ea typeface="Do Hyeon"/>
                <a:cs typeface="Do Hyeon"/>
                <a:sym typeface="Do Hyeon"/>
              </a:rPr>
              <a:t>이정재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7921538" y="5097900"/>
            <a:ext cx="104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Do Hyeon"/>
                <a:ea typeface="Do Hyeon"/>
                <a:cs typeface="Do Hyeon"/>
                <a:sym typeface="Do Hyeon"/>
              </a:rPr>
              <a:t>전지현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7" name="Google Shape;397;p25"/>
          <p:cNvSpPr txBox="1"/>
          <p:nvPr/>
        </p:nvSpPr>
        <p:spPr>
          <a:xfrm>
            <a:off x="9701538" y="5097900"/>
            <a:ext cx="104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Do Hyeon"/>
                <a:ea typeface="Do Hyeon"/>
                <a:cs typeface="Do Hyeon"/>
                <a:sym typeface="Do Hyeon"/>
              </a:rPr>
              <a:t>하정우</a:t>
            </a: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8" name="Google Shape;398;p25"/>
          <p:cNvSpPr/>
          <p:nvPr/>
        </p:nvSpPr>
        <p:spPr>
          <a:xfrm>
            <a:off x="4533550" y="3537800"/>
            <a:ext cx="792300" cy="5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2400" y="2912364"/>
            <a:ext cx="1536192" cy="202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/>
          <p:nvPr/>
        </p:nvSpPr>
        <p:spPr>
          <a:xfrm>
            <a:off x="2349450" y="700928"/>
            <a:ext cx="74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프로젝트 일정</a:t>
            </a:r>
            <a:endParaRPr b="1"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405" name="Google Shape;405;p26"/>
          <p:cNvGraphicFramePr/>
          <p:nvPr/>
        </p:nvGraphicFramePr>
        <p:xfrm>
          <a:off x="761200" y="18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{F426888D-6BFE-4988-98DE-F0C58FA40274}</a:tableStyleId>
              </a:tblPr>
              <a:tblGrid>
                <a:gridCol w="1777600"/>
                <a:gridCol w="1777600"/>
                <a:gridCol w="1777600"/>
                <a:gridCol w="1777600"/>
                <a:gridCol w="1777600"/>
                <a:gridCol w="1777600"/>
              </a:tblGrid>
              <a:tr h="53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5일차</a:t>
                      </a:r>
                      <a:endParaRPr sz="23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데이터 전처리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D7AA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구현 및 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학습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 및 최적화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결과 시각화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  <a:tr h="75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PPT 작성 및 발표</a:t>
                      </a:r>
                      <a:endParaRPr sz="18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6" name="Google Shape;406;p26"/>
          <p:cNvSpPr/>
          <p:nvPr/>
        </p:nvSpPr>
        <p:spPr>
          <a:xfrm>
            <a:off x="2538800" y="2571600"/>
            <a:ext cx="17796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4316350" y="3301613"/>
            <a:ext cx="35553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8" name="Google Shape;408;p26"/>
          <p:cNvSpPr/>
          <p:nvPr/>
        </p:nvSpPr>
        <p:spPr>
          <a:xfrm>
            <a:off x="6095700" y="4044725"/>
            <a:ext cx="35553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9" name="Google Shape;409;p26"/>
          <p:cNvSpPr/>
          <p:nvPr/>
        </p:nvSpPr>
        <p:spPr>
          <a:xfrm>
            <a:off x="7875750" y="5588075"/>
            <a:ext cx="35553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7871600" y="4844975"/>
            <a:ext cx="1779600" cy="5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" name="Google Shape;415;p27"/>
          <p:cNvGraphicFramePr/>
          <p:nvPr/>
        </p:nvGraphicFramePr>
        <p:xfrm>
          <a:off x="0" y="300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{AA10A2BE-8A8F-4B30-9D1B-03DAD3EA7842}</a:tableStyleId>
              </a:tblPr>
              <a:tblGrid>
                <a:gridCol w="2032000"/>
                <a:gridCol w="2032000"/>
                <a:gridCol w="2032000"/>
                <a:gridCol w="2032000"/>
                <a:gridCol w="2032000"/>
                <a:gridCol w="2032000"/>
              </a:tblGrid>
              <a:tr h="46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유민석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최서연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구은혜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임예지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박지홍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엄예찬</a:t>
                      </a:r>
                      <a:endParaRPr sz="2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</a:tr>
              <a:tr h="1876425"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구축 및 학습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성능 개선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발표 자료 준비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</a:t>
                      </a: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델 구축 및 학습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구축 및 학습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결과 시각화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발표 자료 준비 및 PPT 제작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구축 및 학습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결과 시각화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발표 자료 준비 및 PPT 제작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</a:t>
                      </a: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델 구축 및 학습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  <a:tc rowSpan="2"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 및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성능 개선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결과 시각화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o Hyeon"/>
                        <a:buChar char="●"/>
                      </a:pPr>
                      <a:r>
                        <a:rPr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5250" marB="95250" marR="95250" marL="95250"/>
                </a:tc>
              </a:tr>
              <a:tr h="47625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grpSp>
        <p:nvGrpSpPr>
          <p:cNvPr id="416" name="Google Shape;416;p27"/>
          <p:cNvGrpSpPr/>
          <p:nvPr/>
        </p:nvGrpSpPr>
        <p:grpSpPr>
          <a:xfrm>
            <a:off x="750411" y="2477874"/>
            <a:ext cx="534506" cy="526910"/>
            <a:chOff x="5451265" y="5564677"/>
            <a:chExt cx="392240" cy="386638"/>
          </a:xfrm>
        </p:grpSpPr>
        <p:sp>
          <p:nvSpPr>
            <p:cNvPr id="417" name="Google Shape;417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27" name="Google Shape;427;p27"/>
          <p:cNvGrpSpPr/>
          <p:nvPr/>
        </p:nvGrpSpPr>
        <p:grpSpPr>
          <a:xfrm>
            <a:off x="2783031" y="2477874"/>
            <a:ext cx="534506" cy="526910"/>
            <a:chOff x="5451265" y="5564677"/>
            <a:chExt cx="392240" cy="386638"/>
          </a:xfrm>
        </p:grpSpPr>
        <p:sp>
          <p:nvSpPr>
            <p:cNvPr id="428" name="Google Shape;428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38" name="Google Shape;438;p27"/>
          <p:cNvGrpSpPr/>
          <p:nvPr/>
        </p:nvGrpSpPr>
        <p:grpSpPr>
          <a:xfrm>
            <a:off x="4815651" y="2477874"/>
            <a:ext cx="534506" cy="526910"/>
            <a:chOff x="5451265" y="5564677"/>
            <a:chExt cx="392240" cy="386638"/>
          </a:xfrm>
        </p:grpSpPr>
        <p:sp>
          <p:nvSpPr>
            <p:cNvPr id="439" name="Google Shape;439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49" name="Google Shape;449;p27"/>
          <p:cNvGrpSpPr/>
          <p:nvPr/>
        </p:nvGrpSpPr>
        <p:grpSpPr>
          <a:xfrm>
            <a:off x="6848271" y="2477874"/>
            <a:ext cx="534506" cy="526910"/>
            <a:chOff x="5451265" y="5564677"/>
            <a:chExt cx="392240" cy="386638"/>
          </a:xfrm>
        </p:grpSpPr>
        <p:sp>
          <p:nvSpPr>
            <p:cNvPr id="450" name="Google Shape;450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0" name="Google Shape;460;p27"/>
          <p:cNvGrpSpPr/>
          <p:nvPr/>
        </p:nvGrpSpPr>
        <p:grpSpPr>
          <a:xfrm>
            <a:off x="8880891" y="2477874"/>
            <a:ext cx="534506" cy="526910"/>
            <a:chOff x="5451265" y="5564677"/>
            <a:chExt cx="392240" cy="386638"/>
          </a:xfrm>
        </p:grpSpPr>
        <p:sp>
          <p:nvSpPr>
            <p:cNvPr id="461" name="Google Shape;461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71" name="Google Shape;471;p27"/>
          <p:cNvGrpSpPr/>
          <p:nvPr/>
        </p:nvGrpSpPr>
        <p:grpSpPr>
          <a:xfrm>
            <a:off x="10913511" y="2477874"/>
            <a:ext cx="534506" cy="526910"/>
            <a:chOff x="5451265" y="5564677"/>
            <a:chExt cx="392240" cy="386638"/>
          </a:xfrm>
        </p:grpSpPr>
        <p:sp>
          <p:nvSpPr>
            <p:cNvPr id="472" name="Google Shape;472;p27"/>
            <p:cNvSpPr/>
            <p:nvPr/>
          </p:nvSpPr>
          <p:spPr>
            <a:xfrm>
              <a:off x="5563503" y="5855779"/>
              <a:ext cx="161925" cy="57150"/>
            </a:xfrm>
            <a:custGeom>
              <a:rect b="b" l="l" r="r" t="t"/>
              <a:pathLst>
                <a:path extrusionOk="0" h="57150" w="161925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578098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5457271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5780987" y="5739466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5457327" y="5608307"/>
              <a:ext cx="57150" cy="38100"/>
            </a:xfrm>
            <a:custGeom>
              <a:rect b="b" l="l" r="r" t="t"/>
              <a:pathLst>
                <a:path extrusionOk="0" h="38100" w="5715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578635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5451265" y="5676804"/>
              <a:ext cx="57150" cy="28575"/>
            </a:xfrm>
            <a:custGeom>
              <a:rect b="b" l="l" r="r" t="t"/>
              <a:pathLst>
                <a:path extrusionOk="0" h="28575" w="57150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631647" y="5712809"/>
              <a:ext cx="28575" cy="47625"/>
            </a:xfrm>
            <a:custGeom>
              <a:rect b="b" l="l" r="r" t="t"/>
              <a:pathLst>
                <a:path extrusionOk="0" h="47625" w="2857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518790" y="5564677"/>
              <a:ext cx="257175" cy="276225"/>
            </a:xfrm>
            <a:custGeom>
              <a:rect b="b" l="l" r="r" t="t"/>
              <a:pathLst>
                <a:path extrusionOk="0" h="276225" w="25717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5597167" y="5922740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solidFill>
              <a:srgbClr val="D7AA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82" name="Google Shape;482;p27"/>
          <p:cNvSpPr txBox="1"/>
          <p:nvPr/>
        </p:nvSpPr>
        <p:spPr>
          <a:xfrm>
            <a:off x="2349450" y="700928"/>
            <a:ext cx="749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역할분담</a:t>
            </a:r>
            <a:endParaRPr b="1" sz="4000" u="sng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8"/>
          <p:cNvSpPr/>
          <p:nvPr/>
        </p:nvSpPr>
        <p:spPr>
          <a:xfrm>
            <a:off x="3378200" y="1410129"/>
            <a:ext cx="5435600" cy="4037742"/>
          </a:xfrm>
          <a:custGeom>
            <a:rect b="b" l="l" r="r" t="t"/>
            <a:pathLst>
              <a:path extrusionOk="0" h="1746554" w="2351206">
                <a:moveTo>
                  <a:pt x="877098" y="1721228"/>
                </a:moveTo>
                <a:cubicBezTo>
                  <a:pt x="1159877" y="1783914"/>
                  <a:pt x="1459289" y="1729733"/>
                  <a:pt x="1725177" y="1614849"/>
                </a:cubicBezTo>
                <a:cubicBezTo>
                  <a:pt x="2040132" y="1478773"/>
                  <a:pt x="2341883" y="1212170"/>
                  <a:pt x="2352014" y="869223"/>
                </a:cubicBezTo>
                <a:cubicBezTo>
                  <a:pt x="2362759" y="505579"/>
                  <a:pt x="2038149" y="210866"/>
                  <a:pt x="1695460" y="88765"/>
                </a:cubicBezTo>
                <a:cubicBezTo>
                  <a:pt x="1220937" y="-80299"/>
                  <a:pt x="398094" y="-29469"/>
                  <a:pt x="90256" y="438631"/>
                </a:cubicBezTo>
                <a:cubicBezTo>
                  <a:pt x="-239983" y="940771"/>
                  <a:pt x="411238" y="1617962"/>
                  <a:pt x="877098" y="1721228"/>
                </a:cubicBezTo>
                <a:close/>
              </a:path>
            </a:pathLst>
          </a:custGeom>
          <a:solidFill>
            <a:srgbClr val="5B635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8F7F3"/>
                </a:solidFill>
                <a:latin typeface="Do Hyeon"/>
                <a:ea typeface="Do Hyeon"/>
                <a:cs typeface="Do Hyeon"/>
                <a:sym typeface="Do Hyeon"/>
              </a:rPr>
              <a:t>개발 및 구현</a:t>
            </a:r>
            <a:r>
              <a:rPr b="1" lang="en-US" sz="4800">
                <a:solidFill>
                  <a:srgbClr val="F8F7F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4800">
              <a:solidFill>
                <a:srgbClr val="F8F7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"/>
          <p:cNvSpPr txBox="1"/>
          <p:nvPr/>
        </p:nvSpPr>
        <p:spPr>
          <a:xfrm>
            <a:off x="1654050" y="710666"/>
            <a:ext cx="888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E1E20"/>
                </a:solidFill>
                <a:latin typeface="Do Hyeon"/>
                <a:ea typeface="Do Hyeon"/>
                <a:cs typeface="Do Hyeon"/>
                <a:sym typeface="Do Hyeon"/>
              </a:rPr>
              <a:t>개발환경</a:t>
            </a:r>
            <a:endParaRPr sz="4000">
              <a:solidFill>
                <a:srgbClr val="1E1E2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3" name="Google Shape;4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475" y="2492699"/>
            <a:ext cx="1695626" cy="15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234" y="2492699"/>
            <a:ext cx="1461675" cy="18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042" y="2492699"/>
            <a:ext cx="1461675" cy="18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0850" y="2492699"/>
            <a:ext cx="1461675" cy="149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/>
          <p:nvPr/>
        </p:nvSpPr>
        <p:spPr>
          <a:xfrm>
            <a:off x="774171" y="1610647"/>
            <a:ext cx="2996265" cy="1422400"/>
          </a:xfrm>
          <a:prstGeom prst="homePlate">
            <a:avLst>
              <a:gd fmla="val 50000" name="adj"/>
            </a:avLst>
          </a:prstGeom>
          <a:solidFill>
            <a:srgbClr val="C3C8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수집 및</a:t>
            </a:r>
            <a:endParaRPr sz="2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데이터 전처리</a:t>
            </a:r>
            <a:endParaRPr sz="2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3399389" y="1610647"/>
            <a:ext cx="2996400" cy="1422300"/>
          </a:xfrm>
          <a:prstGeom prst="chevron">
            <a:avLst>
              <a:gd fmla="val 50000" name="adj"/>
            </a:avLst>
          </a:prstGeom>
          <a:solidFill>
            <a:srgbClr val="D7AA9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구축</a:t>
            </a:r>
            <a:endParaRPr sz="2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6024607" y="1610647"/>
            <a:ext cx="2996265" cy="1422400"/>
          </a:xfrm>
          <a:prstGeom prst="chevron">
            <a:avLst>
              <a:gd fmla="val 50000" name="adj"/>
            </a:avLst>
          </a:prstGeom>
          <a:solidFill>
            <a:srgbClr val="5B63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모델 학습</a:t>
            </a:r>
            <a:endParaRPr sz="2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4" name="Google Shape;504;p30"/>
          <p:cNvSpPr/>
          <p:nvPr/>
        </p:nvSpPr>
        <p:spPr>
          <a:xfrm>
            <a:off x="8616641" y="1610647"/>
            <a:ext cx="2801188" cy="1422400"/>
          </a:xfrm>
          <a:custGeom>
            <a:rect b="b" l="l" r="r" t="t"/>
            <a:pathLst>
              <a:path extrusionOk="0" h="1422400" w="2801188">
                <a:moveTo>
                  <a:pt x="0" y="0"/>
                </a:moveTo>
                <a:lnTo>
                  <a:pt x="2801188" y="0"/>
                </a:lnTo>
                <a:lnTo>
                  <a:pt x="2801188" y="1422400"/>
                </a:lnTo>
                <a:lnTo>
                  <a:pt x="0" y="1422400"/>
                </a:lnTo>
                <a:lnTo>
                  <a:pt x="71120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734B43"/>
          </a:solidFill>
          <a:ln>
            <a:noFill/>
          </a:ln>
        </p:spPr>
        <p:txBody>
          <a:bodyPr anchorCtr="0" anchor="ctr" bIns="45700" lIns="6480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성능 테스트 및 결과</a:t>
            </a:r>
            <a:endParaRPr sz="2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5" name="Google Shape;505;p30"/>
          <p:cNvSpPr/>
          <p:nvPr/>
        </p:nvSpPr>
        <p:spPr>
          <a:xfrm>
            <a:off x="774175" y="3212975"/>
            <a:ext cx="23811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40075" lIns="91425" spcFirstLastPara="1" rIns="91425" wrap="square" tIns="91425">
            <a:no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한국 영화 포스터 이미지 수집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selenium 사용하여 </a:t>
            </a: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배우 얼굴 이미지 수집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ImageDataGenerator 이용하여 데이터 증강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OpenCV 이용하여 포스터에서 검출된 배우 얼굴 이미지 저장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6" name="Google Shape;506;p30"/>
          <p:cNvSpPr/>
          <p:nvPr/>
        </p:nvSpPr>
        <p:spPr>
          <a:xfrm>
            <a:off x="3569018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CNN 신경망 구축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Input : 배우 얼굴 영역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옵티마이저 및 손실함수, 활성화 함수 설정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6154119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학습시킬 데이터 : 유명 배우 12명 이미지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한 명당 약 1000장의 이미지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9020883" y="3212976"/>
            <a:ext cx="23811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모델 성능 개선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Do Hyeon"/>
              <a:buChar char="▪"/>
            </a:pPr>
            <a:r>
              <a:rPr lang="en-US" sz="17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결과 분석 및 시각화</a:t>
            </a:r>
            <a:endParaRPr sz="17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